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2" r:id="rId1"/>
  </p:sldMasterIdLst>
  <p:notesMasterIdLst>
    <p:notesMasterId r:id="rId3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6" r:id="rId11"/>
    <p:sldId id="268" r:id="rId12"/>
    <p:sldId id="269" r:id="rId13"/>
    <p:sldId id="271" r:id="rId14"/>
    <p:sldId id="273" r:id="rId15"/>
    <p:sldId id="276" r:id="rId16"/>
    <p:sldId id="277" r:id="rId17"/>
    <p:sldId id="278" r:id="rId18"/>
    <p:sldId id="279" r:id="rId19"/>
    <p:sldId id="280" r:id="rId20"/>
    <p:sldId id="281" r:id="rId21"/>
    <p:sldId id="282" r:id="rId22"/>
    <p:sldId id="284" r:id="rId23"/>
    <p:sldId id="285" r:id="rId24"/>
    <p:sldId id="286" r:id="rId25"/>
    <p:sldId id="287" r:id="rId26"/>
    <p:sldId id="288" r:id="rId27"/>
    <p:sldId id="292" r:id="rId28"/>
    <p:sldId id="293" r:id="rId29"/>
    <p:sldId id="294" r:id="rId30"/>
    <p:sldId id="295" r:id="rId31"/>
    <p:sldId id="297" r:id="rId32"/>
    <p:sldId id="296" r:id="rId33"/>
    <p:sldId id="298" r:id="rId34"/>
    <p:sldId id="290" r:id="rId35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BDC5C7FC-622E-4805-B14E-AAB84AC52E69}">
  <a:tblStyle styleId="{BDC5C7FC-622E-4805-B14E-AAB84AC52E69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1270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1270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3">
              <a:alpha val="20000"/>
            </a:schemeClr>
          </a:solidFill>
        </a:fill>
      </a:tcStyle>
    </a:band1V>
    <a:band2V>
      <a:tcTxStyle/>
      <a:tcStyle>
        <a:tcBdr/>
      </a:tcStyle>
    </a:band2V>
    <a:lastCol>
      <a:tcTxStyle b="on" i="off"/>
      <a:tcStyle>
        <a:tcBdr/>
      </a:tcStyle>
    </a:lastCol>
    <a:firstCol>
      <a:tcTxStyle b="on" i="off"/>
      <a:tcStyle>
        <a:tcBdr/>
      </a:tcStyle>
    </a:firstCol>
    <a:lastRow>
      <a:tcTxStyle b="on" i="off"/>
      <a:tcStyle>
        <a:tcBdr>
          <a:top>
            <a:ln w="5080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rgbClr val="FFFFFF">
              <a:alpha val="0"/>
            </a:srgbClr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/>
      <a:tcStyle>
        <a:tcBdr>
          <a:bottom>
            <a:ln w="2540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FFFFFF">
              <a:alpha val="0"/>
            </a:srgbClr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F55FEA9E-5369-44A1-AD94-1465721E732E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63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63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63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63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63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63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C2FFA5D-87B4-456A-9821-1D502468CF0F}" styleName="Estilo temático 1 - Énfasis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012ECD-51FC-41F1-AA8D-1B2483CD663E}" styleName="Estilo claro 2 - Acento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69C7853C-536D-4A76-A0AE-DD22124D55A5}" styleName="Estilo temático 1 - Énfasis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D5ABB26-0587-4C30-8999-92F81FD0307C}" styleName="Sin estilo ni cuadrícul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2838BEF-8BB2-4498-84A7-C5851F593DF1}" styleName="Estilo medio 4 - Énfasis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FABFCF23-3B69-468F-B69F-88F6DE6A72F2}" styleName="Estilo medio 1 - Énfasis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BDBED569-4797-4DF1-A0F4-6AAB3CD982D8}" styleName="Estilo claro 3 - Acento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7" autoAdjust="0"/>
    <p:restoredTop sz="94660"/>
  </p:normalViewPr>
  <p:slideViewPr>
    <p:cSldViewPr snapToGrid="0">
      <p:cViewPr varScale="1">
        <p:scale>
          <a:sx n="154" d="100"/>
          <a:sy n="154" d="100"/>
        </p:scale>
        <p:origin x="420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76200" algn="l" rtl="0">
              <a:spcBef>
                <a:spcPts val="0"/>
              </a:spcBef>
              <a:buClr>
                <a:schemeClr val="dk1"/>
              </a:buClr>
              <a:buSzPts val="1200"/>
              <a:buFont typeface="Calibri"/>
              <a:buChar char="●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76200" algn="l" rtl="0">
              <a:spcBef>
                <a:spcPts val="0"/>
              </a:spcBef>
              <a:buClr>
                <a:schemeClr val="dk1"/>
              </a:buClr>
              <a:buSzPts val="1200"/>
              <a:buFont typeface="Calibri"/>
              <a:buChar char="○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76200" algn="l" rtl="0">
              <a:spcBef>
                <a:spcPts val="0"/>
              </a:spcBef>
              <a:buClr>
                <a:schemeClr val="dk1"/>
              </a:buClr>
              <a:buSzPts val="1200"/>
              <a:buFont typeface="Calibri"/>
              <a:buChar char="■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76200" algn="l" rtl="0">
              <a:spcBef>
                <a:spcPts val="0"/>
              </a:spcBef>
              <a:buClr>
                <a:schemeClr val="dk1"/>
              </a:buClr>
              <a:buSzPts val="1200"/>
              <a:buFont typeface="Calibri"/>
              <a:buChar char="●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76200" algn="l" rtl="0">
              <a:spcBef>
                <a:spcPts val="0"/>
              </a:spcBef>
              <a:buClr>
                <a:schemeClr val="dk1"/>
              </a:buClr>
              <a:buSzPts val="1200"/>
              <a:buFont typeface="Calibri"/>
              <a:buChar char="○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76200" algn="l" rtl="0">
              <a:spcBef>
                <a:spcPts val="0"/>
              </a:spcBef>
              <a:buClr>
                <a:schemeClr val="dk1"/>
              </a:buClr>
              <a:buSzPts val="1200"/>
              <a:buFont typeface="Calibri"/>
              <a:buChar char="■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76200" algn="l" rtl="0">
              <a:spcBef>
                <a:spcPts val="0"/>
              </a:spcBef>
              <a:buClr>
                <a:schemeClr val="dk1"/>
              </a:buClr>
              <a:buSzPts val="1200"/>
              <a:buFont typeface="Calibri"/>
              <a:buChar char="●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76200" algn="l" rtl="0">
              <a:spcBef>
                <a:spcPts val="0"/>
              </a:spcBef>
              <a:buClr>
                <a:schemeClr val="dk1"/>
              </a:buClr>
              <a:buSzPts val="1200"/>
              <a:buFont typeface="Calibri"/>
              <a:buChar char="○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76200" algn="l" rtl="0">
              <a:spcBef>
                <a:spcPts val="0"/>
              </a:spcBef>
              <a:buClr>
                <a:schemeClr val="dk1"/>
              </a:buClr>
              <a:buSzPts val="1200"/>
              <a:buFont typeface="Calibri"/>
              <a:buChar char="■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-1905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fld id="{00000000-1234-1234-1234-123412341234}" type="slidenum">
              <a:rPr lang="es-E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lang="es-E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48894354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marR="0" lvl="0" indent="-76200" algn="l" rtl="0">
              <a:spcBef>
                <a:spcPts val="0"/>
              </a:spcBef>
              <a:buClr>
                <a:schemeClr val="dk1"/>
              </a:buClr>
              <a:buSzPts val="12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Shape 2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33443591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76200">
              <a:spcBef>
                <a:spcPts val="0"/>
              </a:spcBef>
              <a:buNone/>
            </a:pPr>
            <a:endParaRPr/>
          </a:p>
        </p:txBody>
      </p:sp>
      <p:sp>
        <p:nvSpPr>
          <p:cNvPr id="88" name="Shape 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584980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76200">
              <a:spcBef>
                <a:spcPts val="0"/>
              </a:spcBef>
              <a:buNone/>
            </a:pPr>
            <a:endParaRPr/>
          </a:p>
        </p:txBody>
      </p:sp>
      <p:sp>
        <p:nvSpPr>
          <p:cNvPr id="102" name="Shape 10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403937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76200">
              <a:spcBef>
                <a:spcPts val="0"/>
              </a:spcBef>
              <a:buNone/>
            </a:pPr>
            <a:endParaRPr/>
          </a:p>
        </p:txBody>
      </p:sp>
      <p:sp>
        <p:nvSpPr>
          <p:cNvPr id="108" name="Shape 1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27799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76200">
              <a:spcBef>
                <a:spcPts val="0"/>
              </a:spcBef>
              <a:buNone/>
            </a:pPr>
            <a:endParaRPr/>
          </a:p>
        </p:txBody>
      </p:sp>
      <p:sp>
        <p:nvSpPr>
          <p:cNvPr id="120" name="Shape 12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831587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76200">
              <a:spcBef>
                <a:spcPts val="0"/>
              </a:spcBef>
              <a:buNone/>
            </a:pPr>
            <a:endParaRPr/>
          </a:p>
        </p:txBody>
      </p:sp>
      <p:sp>
        <p:nvSpPr>
          <p:cNvPr id="132" name="Shape 13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10937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76200">
              <a:spcBef>
                <a:spcPts val="0"/>
              </a:spcBef>
              <a:buNone/>
            </a:pPr>
            <a:endParaRPr/>
          </a:p>
        </p:txBody>
      </p:sp>
      <p:sp>
        <p:nvSpPr>
          <p:cNvPr id="150" name="Shape 1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399367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7620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56" name="Shape 1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055693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76200">
              <a:spcBef>
                <a:spcPts val="0"/>
              </a:spcBef>
              <a:buNone/>
            </a:pPr>
            <a:endParaRPr/>
          </a:p>
        </p:txBody>
      </p:sp>
      <p:sp>
        <p:nvSpPr>
          <p:cNvPr id="162" name="Shape 1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452160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7620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68" name="Shape 16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6250482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76200">
              <a:spcBef>
                <a:spcPts val="0"/>
              </a:spcBef>
              <a:buNone/>
            </a:pPr>
            <a:endParaRPr/>
          </a:p>
        </p:txBody>
      </p:sp>
      <p:sp>
        <p:nvSpPr>
          <p:cNvPr id="174" name="Shape 17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084816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marR="0" lvl="0" indent="-76200" algn="l" rtl="0">
              <a:spcBef>
                <a:spcPts val="0"/>
              </a:spcBef>
              <a:buClr>
                <a:schemeClr val="dk1"/>
              </a:buClr>
              <a:buSzPts val="12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Shape 2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9015945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76200">
              <a:spcBef>
                <a:spcPts val="0"/>
              </a:spcBef>
              <a:buNone/>
            </a:pPr>
            <a:endParaRPr/>
          </a:p>
        </p:txBody>
      </p:sp>
      <p:sp>
        <p:nvSpPr>
          <p:cNvPr id="180" name="Shape 18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1584575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76200">
              <a:spcBef>
                <a:spcPts val="0"/>
              </a:spcBef>
              <a:buNone/>
            </a:pPr>
            <a:endParaRPr/>
          </a:p>
        </p:txBody>
      </p:sp>
      <p:sp>
        <p:nvSpPr>
          <p:cNvPr id="186" name="Shape 18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6625075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76200">
              <a:spcBef>
                <a:spcPts val="0"/>
              </a:spcBef>
              <a:buNone/>
            </a:pPr>
            <a:endParaRPr/>
          </a:p>
        </p:txBody>
      </p:sp>
      <p:sp>
        <p:nvSpPr>
          <p:cNvPr id="198" name="Shape 1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0566781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7620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06" name="Shape 20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4956860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7620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12" name="Shape 2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3082465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7620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20" name="Shape 22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255753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7620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27" name="Shape 2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6161041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76200">
              <a:spcBef>
                <a:spcPts val="0"/>
              </a:spcBef>
              <a:buNone/>
            </a:pPr>
            <a:endParaRPr/>
          </a:p>
        </p:txBody>
      </p:sp>
      <p:sp>
        <p:nvSpPr>
          <p:cNvPr id="162" name="Shape 1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7163112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76200">
              <a:spcBef>
                <a:spcPts val="0"/>
              </a:spcBef>
              <a:buNone/>
            </a:pPr>
            <a:endParaRPr/>
          </a:p>
        </p:txBody>
      </p:sp>
      <p:sp>
        <p:nvSpPr>
          <p:cNvPr id="162" name="Shape 1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8835670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76200">
              <a:spcBef>
                <a:spcPts val="0"/>
              </a:spcBef>
              <a:buNone/>
            </a:pPr>
            <a:endParaRPr/>
          </a:p>
        </p:txBody>
      </p:sp>
      <p:sp>
        <p:nvSpPr>
          <p:cNvPr id="162" name="Shape 1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655615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76200">
              <a:spcBef>
                <a:spcPts val="0"/>
              </a:spcBef>
              <a:buNone/>
            </a:pPr>
            <a:endParaRPr/>
          </a:p>
        </p:txBody>
      </p:sp>
      <p:sp>
        <p:nvSpPr>
          <p:cNvPr id="36" name="Shape 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6477555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76200">
              <a:spcBef>
                <a:spcPts val="0"/>
              </a:spcBef>
              <a:buNone/>
            </a:pPr>
            <a:endParaRPr/>
          </a:p>
        </p:txBody>
      </p:sp>
      <p:sp>
        <p:nvSpPr>
          <p:cNvPr id="162" name="Shape 1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2474761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76200">
              <a:spcBef>
                <a:spcPts val="0"/>
              </a:spcBef>
              <a:buNone/>
            </a:pPr>
            <a:endParaRPr/>
          </a:p>
        </p:txBody>
      </p:sp>
      <p:sp>
        <p:nvSpPr>
          <p:cNvPr id="162" name="Shape 1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3327816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76200">
              <a:spcBef>
                <a:spcPts val="0"/>
              </a:spcBef>
              <a:buNone/>
            </a:pPr>
            <a:endParaRPr/>
          </a:p>
        </p:txBody>
      </p:sp>
      <p:sp>
        <p:nvSpPr>
          <p:cNvPr id="162" name="Shape 1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7528766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76200">
              <a:spcBef>
                <a:spcPts val="0"/>
              </a:spcBef>
              <a:buNone/>
            </a:pPr>
            <a:endParaRPr/>
          </a:p>
        </p:txBody>
      </p:sp>
      <p:sp>
        <p:nvSpPr>
          <p:cNvPr id="240" name="Shape 24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551226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ts val="12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-1905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fld id="{00000000-1234-1234-1234-123412341234}" type="slidenum">
              <a:rPr lang="es-E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lang="es-E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400566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76200">
              <a:spcBef>
                <a:spcPts val="0"/>
              </a:spcBef>
              <a:buNone/>
            </a:pPr>
            <a:endParaRPr/>
          </a:p>
        </p:txBody>
      </p:sp>
      <p:sp>
        <p:nvSpPr>
          <p:cNvPr id="50" name="Shape 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278819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76200">
              <a:spcBef>
                <a:spcPts val="0"/>
              </a:spcBef>
              <a:buNone/>
            </a:pPr>
            <a:endParaRPr/>
          </a:p>
        </p:txBody>
      </p:sp>
      <p:sp>
        <p:nvSpPr>
          <p:cNvPr id="56" name="Shape 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400166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76200">
              <a:spcBef>
                <a:spcPts val="0"/>
              </a:spcBef>
              <a:buNone/>
            </a:pPr>
            <a:endParaRPr/>
          </a:p>
        </p:txBody>
      </p:sp>
      <p:sp>
        <p:nvSpPr>
          <p:cNvPr id="62" name="Shape 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756877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76200">
              <a:spcBef>
                <a:spcPts val="0"/>
              </a:spcBef>
              <a:buNone/>
            </a:pPr>
            <a:endParaRPr/>
          </a:p>
        </p:txBody>
      </p:sp>
      <p:sp>
        <p:nvSpPr>
          <p:cNvPr id="69" name="Shape 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038582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76200">
              <a:spcBef>
                <a:spcPts val="0"/>
              </a:spcBef>
              <a:buNone/>
            </a:pPr>
            <a:endParaRPr/>
          </a:p>
        </p:txBody>
      </p:sp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62855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ORTADA ESTILO 2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Shape 12" descr="Sin título2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2828" y="0"/>
            <a:ext cx="9144000" cy="51369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ESQUEMA GRAL 2B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Shape 14" descr="Template_PPT_Mesa de trabajo 24 copia 3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072426" cy="51300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CIÓN ESTILO 3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Shape 16" descr="Sin título10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89803" y="0"/>
            <a:ext cx="9256753" cy="51369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FINAL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Shape 18" descr="Sin título11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89803" y="0"/>
            <a:ext cx="9256753" cy="51369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/>
        </p:nvSpPr>
        <p:spPr>
          <a:xfrm>
            <a:off x="7650702" y="4751012"/>
            <a:ext cx="1493297" cy="392488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-127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00"/>
              <a:buFont typeface="Calibri"/>
              <a:buNone/>
            </a:pPr>
            <a:r>
              <a:rPr lang="es-ES" sz="800" b="1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GC-F-004 V.01</a:t>
            </a: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../../Recoleccion%20de%20Informacion/Cuestionario%20para%20encuesta%20clientes.docx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../../Diagramas/Diagrama%20de%20Procesos/Sistema.png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../../Recoleccion%20de%20Informacion/prte%20del%20acta%20de%20software%20y%20hardware%20del%20proyecto.docx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../../Requerimientos/Requerimientos/Informe/Requerimientos.docx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../../Diagramas/Diagrama%20de%20Casos%20de%20Uso/CUE/Casos%20de%20uso%20extendido.xlsx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hyperlink" Target="about:blank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../../Diccionario%20de%20Datos/Diccionario%20de%20datos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../../Normalizacion/Nuevo/NORMALIZACION.docx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../../Base%20de%20Datos/Modelos%20WorkBenck/modelo%20nuevo.png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../../Planeacion/Planeacion%20Oficial.mpp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../../Diagramas/Diagrama%20de%20Clases/Diagrama%20de%20clases1.jpg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../../Diagramas/Diagrama%20de%20Distribucion/distribucion.jpg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../../Codigo/Sidpla%202.5/index.php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../../Pruebas/Pruebas%20caja%20blanca%20CRUD%20persona.docx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../../Manuales/Manual%20de%20usuario.docx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../../Manuales/Manual%20t&#233;cnico.docx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../../Migracion%20de%20datos/Migracion.docx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../../Capacitacion/CAPACITACION%20DE%20USUARIOS%20SIDPLA.docx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../../Contratacion/Contrato%20SIDPLA.doc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 txBox="1"/>
          <p:nvPr/>
        </p:nvSpPr>
        <p:spPr>
          <a:xfrm>
            <a:off x="0" y="270656"/>
            <a:ext cx="6742323" cy="954106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177800" algn="ctr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Shape 24"/>
          <p:cNvSpPr txBox="1"/>
          <p:nvPr/>
        </p:nvSpPr>
        <p:spPr>
          <a:xfrm>
            <a:off x="180375" y="108517"/>
            <a:ext cx="6451779" cy="177095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800"/>
              <a:buFont typeface="Calibri"/>
              <a:buNone/>
            </a:pPr>
            <a:endParaRPr lang="es-ES" sz="1800" b="1" i="0" u="none" strike="noStrike" cap="none" dirty="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Calibri"/>
              <a:buNone/>
            </a:pPr>
            <a:r>
              <a:rPr lang="es-ES" sz="1600" b="0" i="0" u="none" strike="noStrike" cap="none" dirty="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ALBERT QUINTERO </a:t>
            </a:r>
          </a:p>
          <a:p>
            <a:pPr marL="0" marR="0" lvl="0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Calibri"/>
              <a:buNone/>
            </a:pPr>
            <a:r>
              <a:rPr lang="es-ES" sz="1600" b="0" i="0" u="none" strike="noStrike" cap="none" dirty="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JULIANA GERALDINE GARCÍA </a:t>
            </a:r>
          </a:p>
          <a:p>
            <a:pPr marL="0" marR="0" lvl="0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Calibri"/>
              <a:buNone/>
            </a:pPr>
            <a:r>
              <a:rPr lang="es-ES" sz="1600" b="0" i="0" u="none" strike="noStrike" cap="none" dirty="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FERNANDO JOSE PRADA</a:t>
            </a:r>
          </a:p>
          <a:p>
            <a:pPr marL="0" marR="0" lvl="0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Calibri"/>
              <a:buNone/>
            </a:pPr>
            <a:r>
              <a:rPr lang="es-ES" sz="1600" b="0" i="0" u="none" strike="noStrike" cap="none" dirty="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JEISON  ALEXANDER DIAZ  </a:t>
            </a:r>
            <a:endParaRPr lang="es-ES" sz="1600" b="0" i="0" u="none" strike="noStrike" cap="none" dirty="0" smtClean="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Calibri"/>
              <a:buNone/>
            </a:pPr>
            <a:r>
              <a:rPr lang="es-ES" sz="1600" dirty="0" smtClean="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SEBASTIAN RUIZ </a:t>
            </a:r>
            <a:endParaRPr lang="es-ES" sz="1600" b="0" i="0" u="none" strike="noStrike" cap="none" dirty="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Shape 25"/>
          <p:cNvSpPr txBox="1"/>
          <p:nvPr/>
        </p:nvSpPr>
        <p:spPr>
          <a:xfrm>
            <a:off x="0" y="2213058"/>
            <a:ext cx="7002624" cy="993619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17780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Calibri"/>
              <a:buNone/>
            </a:pPr>
            <a:r>
              <a:rPr lang="es-ES" sz="2800" b="1" i="0" u="none" strike="noStrike" cap="none" dirty="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SISTEMA DE INFORMACIÓN  DOMICILIOS PIZZERIA LA ABUELA</a:t>
            </a:r>
          </a:p>
        </p:txBody>
      </p:sp>
      <p:sp>
        <p:nvSpPr>
          <p:cNvPr id="26" name="Shape 26"/>
          <p:cNvSpPr txBox="1"/>
          <p:nvPr/>
        </p:nvSpPr>
        <p:spPr>
          <a:xfrm>
            <a:off x="180375" y="4073788"/>
            <a:ext cx="3707890" cy="605694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285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CC42D"/>
              </a:buClr>
              <a:buSzPts val="450"/>
              <a:buFont typeface="Calibri"/>
              <a:buNone/>
            </a:pPr>
            <a:r>
              <a:rPr lang="es-ES" sz="1800" b="1" i="0" u="none" strike="noStrike" cap="none" dirty="0" smtClean="0">
                <a:solidFill>
                  <a:srgbClr val="ACC42D"/>
                </a:solidFill>
                <a:latin typeface="Calibri"/>
                <a:ea typeface="Calibri"/>
                <a:cs typeface="Calibri"/>
                <a:sym typeface="Calibri"/>
              </a:rPr>
              <a:t>QUINTO TRIMESTRE </a:t>
            </a:r>
            <a:r>
              <a:rPr lang="es-ES" sz="1800" b="1" i="0" u="none" strike="noStrike" cap="none" dirty="0">
                <a:solidFill>
                  <a:srgbClr val="ACC42D"/>
                </a:solidFill>
                <a:latin typeface="Calibri"/>
                <a:ea typeface="Calibri"/>
                <a:cs typeface="Calibri"/>
                <a:sym typeface="Calibri"/>
              </a:rPr>
              <a:t>ADSI 1366240 </a:t>
            </a:r>
            <a:r>
              <a:rPr lang="es-ES" sz="1800" b="1" i="0" u="none" strike="noStrike" cap="none" dirty="0" smtClean="0">
                <a:solidFill>
                  <a:srgbClr val="ACC42D"/>
                </a:solidFill>
                <a:latin typeface="Calibri"/>
                <a:ea typeface="Calibri"/>
                <a:cs typeface="Calibri"/>
                <a:sym typeface="Calibri"/>
              </a:rPr>
              <a:t>G1 – G4</a:t>
            </a:r>
            <a:endParaRPr lang="es-ES" sz="1800" b="1" i="0" u="none" strike="noStrike" cap="none" dirty="0">
              <a:solidFill>
                <a:srgbClr val="ACC42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/>
          <p:nvPr/>
        </p:nvSpPr>
        <p:spPr>
          <a:xfrm>
            <a:off x="544136" y="2094617"/>
            <a:ext cx="2315057" cy="692049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s-ES" sz="36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ENCUESTA</a:t>
            </a:r>
            <a:r>
              <a:rPr lang="es-ES" sz="3600" b="1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</p:txBody>
      </p:sp>
      <p:pic>
        <p:nvPicPr>
          <p:cNvPr id="91" name="Shape 91">
            <a:hlinkClick r:id="rId3" action="ppaction://hlinkfile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27176" y="0"/>
            <a:ext cx="5414410" cy="2635527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Shape 9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627177" y="2910046"/>
            <a:ext cx="676219" cy="19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Shape 9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627177" y="2603359"/>
            <a:ext cx="5430594" cy="24890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/>
          <p:nvPr/>
        </p:nvSpPr>
        <p:spPr>
          <a:xfrm>
            <a:off x="680766" y="273223"/>
            <a:ext cx="8463233" cy="553998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190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</a:pPr>
            <a:r>
              <a:rPr lang="es-ES" sz="30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DIAGRAMA BPMN DEL SISTEMA </a:t>
            </a:r>
          </a:p>
        </p:txBody>
      </p:sp>
      <p:pic>
        <p:nvPicPr>
          <p:cNvPr id="2" name="Imagen 1">
            <a:hlinkClick r:id="rId3" action="ppaction://hlinkfile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7518" y="965368"/>
            <a:ext cx="4570503" cy="417813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/>
        </p:nvSpPr>
        <p:spPr>
          <a:xfrm>
            <a:off x="143220" y="1602254"/>
            <a:ext cx="3205908" cy="193899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190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</a:pPr>
            <a:r>
              <a:rPr lang="es-ES" sz="3000" b="1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HARDWARE, SOFTWARE CON EL QUE CUENTA EL CLIENTE</a:t>
            </a:r>
            <a:r>
              <a:rPr lang="es-ES" sz="3000" b="1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  <a:hlinkClick r:id="rId3" action="ppaction://hlinkfile"/>
              </a:rPr>
              <a:t>.</a:t>
            </a:r>
            <a:endParaRPr lang="es-ES" sz="3000" b="1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Shape 111"/>
          <p:cNvSpPr/>
          <p:nvPr/>
        </p:nvSpPr>
        <p:spPr>
          <a:xfrm>
            <a:off x="3707176" y="0"/>
            <a:ext cx="5293604" cy="4936993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15240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Calibri"/>
              <a:buNone/>
            </a:pPr>
            <a:r>
              <a:rPr lang="es-ES" sz="2400" b="0" i="0" u="none" strike="noStrike" cap="none" dirty="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Monitor, Placa madre, CPU, Memoria RAM, Tarjeta de expansión, Fuente de alimentación, Unidad óptica, Disco duro, Teclado, Mouse</a:t>
            </a:r>
          </a:p>
          <a:p>
            <a:pPr marL="0" marR="0" lvl="0" indent="-152400" algn="l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Calibri"/>
              <a:buNone/>
            </a:pPr>
            <a:r>
              <a:rPr lang="es-ES" sz="2400" b="0" i="0" u="none" strike="noStrike" cap="none" dirty="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Sistema operativo Windows 10 pro 64bits (10.0, compilación 15063), Idioma: español (configuración regional español), Fabricante del sistema: PCSMART, Modelos del sistema: </a:t>
            </a:r>
            <a:r>
              <a:rPr lang="es-ES" sz="2400" b="0" i="0" u="none" strike="noStrike" cap="none" dirty="0" err="1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none</a:t>
            </a:r>
            <a:r>
              <a:rPr lang="es-ES" sz="2400" b="0" i="0" u="none" strike="noStrike" cap="none" dirty="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, Procesador: Intel(R) Core(TM) i3-2120 CPU @ 3.30ghz (4CPUs), -3.3GHz, Memoria: 4096MB RAM, Versión de </a:t>
            </a:r>
            <a:r>
              <a:rPr lang="es-ES" sz="2400" b="0" i="0" u="none" strike="noStrike" cap="none" dirty="0" err="1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Directx</a:t>
            </a:r>
            <a:r>
              <a:rPr lang="es-ES" sz="2400" b="0" i="0" u="none" strike="noStrike" cap="none" dirty="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s-ES" sz="2400" b="0" i="0" u="none" strike="noStrike" cap="none" dirty="0" err="1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Directx</a:t>
            </a:r>
            <a:r>
              <a:rPr lang="es-ES" sz="2400" b="0" i="0" u="none" strike="noStrike" cap="none" dirty="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12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/>
          <p:nvPr/>
        </p:nvSpPr>
        <p:spPr>
          <a:xfrm>
            <a:off x="-80865" y="178757"/>
            <a:ext cx="9224865" cy="646331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Calibri"/>
              <a:buNone/>
            </a:pPr>
            <a:r>
              <a:rPr lang="es-ES" sz="36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ES" sz="3600" b="1" i="0" u="none" strike="noStrike" cap="none" dirty="0" smtClean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CASO DE USO EMPLEADO</a:t>
            </a:r>
            <a:endParaRPr lang="es-ES" sz="3600" b="1" i="0" u="none" strike="noStrike" cap="none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9894" y="1020924"/>
            <a:ext cx="6793288" cy="412257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/>
          <p:nvPr/>
        </p:nvSpPr>
        <p:spPr>
          <a:xfrm>
            <a:off x="-101600" y="226464"/>
            <a:ext cx="9245600" cy="553998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190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</a:pPr>
            <a:r>
              <a:rPr lang="es-ES" sz="3000" b="1" i="0" u="none" strike="noStrike" cap="none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REGISTRAR</a:t>
            </a:r>
            <a:r>
              <a:rPr lang="es-ES" sz="3000" b="1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DATOS DEL PEDIDO</a:t>
            </a:r>
            <a:r>
              <a:rPr lang="es-ES" sz="3000" b="1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  <a:hlinkClick r:id="rId3" action="ppaction://hlinkfile"/>
              </a:rPr>
              <a:t>. </a:t>
            </a:r>
            <a:endParaRPr lang="es-ES" sz="30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2" name="Tabl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8079019"/>
              </p:ext>
            </p:extLst>
          </p:nvPr>
        </p:nvGraphicFramePr>
        <p:xfrm>
          <a:off x="673652" y="1324036"/>
          <a:ext cx="7695096" cy="3406990"/>
        </p:xfrm>
        <a:graphic>
          <a:graphicData uri="http://schemas.openxmlformats.org/drawingml/2006/table">
            <a:tbl>
              <a:tblPr firstRow="1" firstCol="1" bandRow="1">
                <a:tableStyleId>{69012ECD-51FC-41F1-AA8D-1B2483CD663E}</a:tableStyleId>
              </a:tblPr>
              <a:tblGrid>
                <a:gridCol w="1736827">
                  <a:extLst>
                    <a:ext uri="{9D8B030D-6E8A-4147-A177-3AD203B41FA5}">
                      <a16:colId xmlns:a16="http://schemas.microsoft.com/office/drawing/2014/main" xmlns="" val="989727314"/>
                    </a:ext>
                  </a:extLst>
                </a:gridCol>
                <a:gridCol w="5958269">
                  <a:extLst>
                    <a:ext uri="{9D8B030D-6E8A-4147-A177-3AD203B41FA5}">
                      <a16:colId xmlns:a16="http://schemas.microsoft.com/office/drawing/2014/main" xmlns="" val="3484507881"/>
                    </a:ext>
                  </a:extLst>
                </a:gridCol>
              </a:tblGrid>
              <a:tr h="73483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_tradnl" sz="1100" kern="1200" dirty="0">
                          <a:effectLst/>
                        </a:rPr>
                        <a:t>Identificación del requerimiento: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_tradnl" sz="1100" dirty="0">
                          <a:effectLst/>
                        </a:rPr>
                        <a:t>RF03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358438765"/>
                  </a:ext>
                </a:extLst>
              </a:tr>
              <a:tr h="48571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_tradnl" sz="1100" kern="1200">
                          <a:effectLst/>
                        </a:rPr>
                        <a:t>Nombre del Requerimiento: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_tradnl" sz="1100">
                          <a:effectLst/>
                        </a:rPr>
                        <a:t>Registrar datos del pedido.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449528634"/>
                  </a:ext>
                </a:extLst>
              </a:tr>
              <a:tr h="48571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_tradnl" sz="1100" kern="1200">
                          <a:effectLst/>
                        </a:rPr>
                        <a:t>Características: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_tradnl" sz="1100" dirty="0">
                          <a:effectLst/>
                        </a:rPr>
                        <a:t>El sistema permite al </a:t>
                      </a:r>
                      <a:r>
                        <a:rPr lang="es-ES_tradnl" sz="1100" dirty="0" smtClean="0">
                          <a:effectLst/>
                        </a:rPr>
                        <a:t>cliente </a:t>
                      </a:r>
                      <a:r>
                        <a:rPr lang="es-ES_tradnl" sz="1100" dirty="0">
                          <a:effectLst/>
                        </a:rPr>
                        <a:t>elegir en el menú disponible </a:t>
                      </a:r>
                      <a:r>
                        <a:rPr lang="es-ES_tradnl" sz="1100" dirty="0" smtClean="0">
                          <a:effectLst/>
                        </a:rPr>
                        <a:t>para</a:t>
                      </a:r>
                      <a:r>
                        <a:rPr lang="es-ES_tradnl" sz="1100" baseline="0" dirty="0" smtClean="0">
                          <a:effectLst/>
                        </a:rPr>
                        <a:t> agregar al carrito </a:t>
                      </a:r>
                      <a:r>
                        <a:rPr lang="es-ES_tradnl" sz="1100" dirty="0" smtClean="0">
                          <a:effectLst/>
                        </a:rPr>
                        <a:t>y </a:t>
                      </a:r>
                      <a:r>
                        <a:rPr lang="es-ES_tradnl" sz="1100" dirty="0">
                          <a:effectLst/>
                        </a:rPr>
                        <a:t>realizar el pedido a domicilio. 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2787902746"/>
                  </a:ext>
                </a:extLst>
              </a:tr>
              <a:tr h="48571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_tradnl" sz="1100" kern="1200">
                          <a:effectLst/>
                        </a:rPr>
                        <a:t>Descripción del requerimiento: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_tradnl" sz="1100" dirty="0">
                          <a:effectLst/>
                        </a:rPr>
                        <a:t>El cliente </a:t>
                      </a:r>
                      <a:r>
                        <a:rPr lang="es-ES_tradnl" sz="1100" dirty="0" smtClean="0">
                          <a:effectLst/>
                        </a:rPr>
                        <a:t>selecciona </a:t>
                      </a:r>
                      <a:r>
                        <a:rPr lang="es-ES_tradnl" sz="1100" dirty="0">
                          <a:effectLst/>
                        </a:rPr>
                        <a:t>los </a:t>
                      </a:r>
                      <a:r>
                        <a:rPr lang="es-ES_tradnl" sz="1100" dirty="0" smtClean="0">
                          <a:effectLst/>
                        </a:rPr>
                        <a:t>productos y los agrega al</a:t>
                      </a:r>
                      <a:r>
                        <a:rPr lang="es-ES_tradnl" sz="1100" baseline="0" dirty="0" smtClean="0">
                          <a:effectLst/>
                        </a:rPr>
                        <a:t> carrito de compras</a:t>
                      </a:r>
                      <a:r>
                        <a:rPr lang="es-ES_tradnl" sz="1100" dirty="0" smtClean="0">
                          <a:effectLst/>
                        </a:rPr>
                        <a:t> (</a:t>
                      </a:r>
                      <a:r>
                        <a:rPr lang="es-ES_tradnl" sz="1100" dirty="0">
                          <a:effectLst/>
                        </a:rPr>
                        <a:t>pizza, </a:t>
                      </a:r>
                      <a:r>
                        <a:rPr lang="es-ES_tradnl" sz="1100" dirty="0" smtClean="0">
                          <a:effectLst/>
                        </a:rPr>
                        <a:t>bebida, </a:t>
                      </a:r>
                      <a:r>
                        <a:rPr lang="es-ES_tradnl" sz="1100" dirty="0" err="1" smtClean="0">
                          <a:effectLst/>
                        </a:rPr>
                        <a:t>etc</a:t>
                      </a:r>
                      <a:r>
                        <a:rPr lang="es-ES_tradnl" sz="1100" dirty="0" smtClean="0">
                          <a:effectLst/>
                        </a:rPr>
                        <a:t>) y luego confirma el domicilio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2853434205"/>
                  </a:ext>
                </a:extLst>
              </a:tr>
              <a:tr h="73483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_tradnl" sz="1100" kern="1200">
                          <a:effectLst/>
                        </a:rPr>
                        <a:t>Requerimiento NO funcional: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s-ES_tradnl" sz="1100">
                          <a:effectLst/>
                        </a:rPr>
                        <a:t>RNF01</a:t>
                      </a:r>
                      <a:endParaRPr lang="en-US" sz="1100">
                        <a:effectLst/>
                      </a:endParaRPr>
                    </a:p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s-ES_tradnl" sz="1100">
                          <a:effectLst/>
                        </a:rPr>
                        <a:t>RNF03</a:t>
                      </a:r>
                      <a:endParaRPr lang="en-US" sz="1100">
                        <a:effectLst/>
                      </a:endParaRPr>
                    </a:p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s-ES_tradnl" sz="1100">
                          <a:effectLst/>
                        </a:rPr>
                        <a:t>RNF04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2893995208"/>
                  </a:ext>
                </a:extLst>
              </a:tr>
              <a:tr h="480163">
                <a:tc gridSpan="2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_tradnl" sz="1100" dirty="0">
                          <a:effectLst/>
                        </a:rPr>
                        <a:t>Prioridad del requerimiento:</a:t>
                      </a:r>
                      <a:endParaRPr lang="en-US" sz="1100" dirty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_tradnl" sz="1100" dirty="0">
                          <a:effectLst/>
                        </a:rPr>
                        <a:t>Alta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695641922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/>
          <p:nvPr/>
        </p:nvSpPr>
        <p:spPr>
          <a:xfrm>
            <a:off x="169181" y="7950"/>
            <a:ext cx="8901629" cy="1407381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190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</a:pPr>
            <a:endParaRPr lang="es-ES" sz="3000" b="1" i="0" u="none" strike="noStrike" cap="none" dirty="0" smtClean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-190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</a:pPr>
            <a:r>
              <a:rPr lang="es-ES" sz="3000" b="1" i="0" u="none" strike="noStrike" cap="none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CASOS </a:t>
            </a:r>
            <a:r>
              <a:rPr lang="es-ES" sz="3000" b="1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 USO EXTENDIDO  </a:t>
            </a:r>
            <a:r>
              <a:rPr lang="es-ES" sz="3000" b="1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LOGIN</a:t>
            </a:r>
            <a:r>
              <a:rPr lang="es-ES" sz="2000" b="1" i="0" u="sng" strike="noStrike" cap="none" dirty="0" smtClean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 action="ppaction://hlinkfile"/>
              </a:rPr>
              <a:t>.</a:t>
            </a:r>
            <a:endParaRPr lang="es-ES" sz="2000" b="1" i="0" u="sng" strike="noStrike" cap="none" dirty="0">
              <a:solidFill>
                <a:schemeClr val="hlink"/>
              </a:solidFill>
              <a:latin typeface="Calibri"/>
              <a:ea typeface="Calibri"/>
              <a:cs typeface="Calibri"/>
              <a:sym typeface="Calibri"/>
              <a:hlinkClick r:id="rId4"/>
            </a:endParaRPr>
          </a:p>
        </p:txBody>
      </p:sp>
      <p:graphicFrame>
        <p:nvGraphicFramePr>
          <p:cNvPr id="3" name="Tabla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9061092"/>
              </p:ext>
            </p:extLst>
          </p:nvPr>
        </p:nvGraphicFramePr>
        <p:xfrm>
          <a:off x="433633" y="1478242"/>
          <a:ext cx="8372723" cy="3158924"/>
        </p:xfrm>
        <a:graphic>
          <a:graphicData uri="http://schemas.openxmlformats.org/drawingml/2006/table">
            <a:tbl>
              <a:tblPr>
                <a:tableStyleId>{22838BEF-8BB2-4498-84A7-C5851F593DF1}</a:tableStyleId>
              </a:tblPr>
              <a:tblGrid>
                <a:gridCol w="1514854">
                  <a:extLst>
                    <a:ext uri="{9D8B030D-6E8A-4147-A177-3AD203B41FA5}">
                      <a16:colId xmlns:a16="http://schemas.microsoft.com/office/drawing/2014/main" xmlns="" val="916269891"/>
                    </a:ext>
                  </a:extLst>
                </a:gridCol>
                <a:gridCol w="444988">
                  <a:extLst>
                    <a:ext uri="{9D8B030D-6E8A-4147-A177-3AD203B41FA5}">
                      <a16:colId xmlns:a16="http://schemas.microsoft.com/office/drawing/2014/main" xmlns="" val="2804435175"/>
                    </a:ext>
                  </a:extLst>
                </a:gridCol>
                <a:gridCol w="5204922">
                  <a:extLst>
                    <a:ext uri="{9D8B030D-6E8A-4147-A177-3AD203B41FA5}">
                      <a16:colId xmlns:a16="http://schemas.microsoft.com/office/drawing/2014/main" xmlns="" val="1159216118"/>
                    </a:ext>
                  </a:extLst>
                </a:gridCol>
                <a:gridCol w="1207959">
                  <a:extLst>
                    <a:ext uri="{9D8B030D-6E8A-4147-A177-3AD203B41FA5}">
                      <a16:colId xmlns:a16="http://schemas.microsoft.com/office/drawing/2014/main" xmlns="" val="370459741"/>
                    </a:ext>
                  </a:extLst>
                </a:gridCol>
              </a:tblGrid>
              <a:tr h="254012">
                <a:tc>
                  <a:txBody>
                    <a:bodyPr/>
                    <a:lstStyle/>
                    <a:p>
                      <a:pPr algn="l" fontAlgn="b"/>
                      <a:r>
                        <a:rPr lang="es-MX" sz="1400" u="none" strike="noStrike" dirty="0">
                          <a:effectLst/>
                        </a:rPr>
                        <a:t>Nombre del caso de uso </a:t>
                      </a:r>
                      <a:endParaRPr lang="es-MX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69" marR="4869" marT="4869" marB="0" anchor="b"/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Login/CU1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69" marR="4869" marT="4869" marB="0" anchor="b"/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69" marR="4869" marT="486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69" marR="4869" marT="4869" marB="0" anchor="b"/>
                </a:tc>
                <a:extLst>
                  <a:ext uri="{0D108BD9-81ED-4DB2-BD59-A6C34878D82A}">
                    <a16:rowId xmlns:a16="http://schemas.microsoft.com/office/drawing/2014/main" xmlns="" val="1481055751"/>
                  </a:ext>
                </a:extLst>
              </a:tr>
              <a:tr h="30548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Actor 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69" marR="4869" marT="4869" marB="0" anchor="b"/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Cliente-Empleado-Gerente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69" marR="4869" marT="4869" marB="0" anchor="b"/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69" marR="4869" marT="486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69" marR="4869" marT="4869" marB="0" anchor="b"/>
                </a:tc>
                <a:extLst>
                  <a:ext uri="{0D108BD9-81ED-4DB2-BD59-A6C34878D82A}">
                    <a16:rowId xmlns:a16="http://schemas.microsoft.com/office/drawing/2014/main" xmlns="" val="1375321284"/>
                  </a:ext>
                </a:extLst>
              </a:tr>
              <a:tr h="1112475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smtClean="0">
                          <a:effectLst/>
                        </a:rPr>
                        <a:t>Description 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69" marR="4869" marT="4869" marB="0" anchor="b"/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s-MX" sz="1400" u="none" strike="noStrike" dirty="0">
                          <a:effectLst/>
                        </a:rPr>
                        <a:t>El usuario iniciará </a:t>
                      </a:r>
                      <a:r>
                        <a:rPr lang="es-MX" sz="1400" u="none" strike="noStrike" dirty="0" smtClean="0">
                          <a:effectLst/>
                        </a:rPr>
                        <a:t>sesión </a:t>
                      </a:r>
                      <a:r>
                        <a:rPr lang="es-MX" sz="1400" u="none" strike="noStrike" dirty="0">
                          <a:effectLst/>
                        </a:rPr>
                        <a:t>para ingresar al sistema y ser reconocido con su rol en el sistema (cliente, empleado, gerente). </a:t>
                      </a:r>
                      <a:endParaRPr lang="es-MX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69" marR="4869" marT="4869" marB="0" anchor="ctr"/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69" marR="4869" marT="486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69" marR="4869" marT="4869" marB="0" anchor="b"/>
                </a:tc>
                <a:extLst>
                  <a:ext uri="{0D108BD9-81ED-4DB2-BD59-A6C34878D82A}">
                    <a16:rowId xmlns:a16="http://schemas.microsoft.com/office/drawing/2014/main" xmlns="" val="674842109"/>
                  </a:ext>
                </a:extLst>
              </a:tr>
              <a:tr h="128439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Precondición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69" marR="4869" marT="4869" marB="0" anchor="b"/>
                </a:tc>
                <a:tc gridSpan="3">
                  <a:txBody>
                    <a:bodyPr/>
                    <a:lstStyle/>
                    <a:p>
                      <a:pPr algn="l" fontAlgn="b"/>
                      <a:r>
                        <a:rPr lang="es-MX" sz="1400" u="none" strike="noStrike">
                          <a:effectLst/>
                        </a:rPr>
                        <a:t>1.Estar previamente registrado en el sistema.</a:t>
                      </a:r>
                      <a:endParaRPr lang="es-MX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69" marR="4869" marT="4869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328598905"/>
                  </a:ext>
                </a:extLst>
              </a:tr>
              <a:tr h="128439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 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69" marR="4869" marT="486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69" marR="4869" marT="4869" marB="0" anchor="b"/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69" marR="4869" marT="4869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219454432"/>
                  </a:ext>
                </a:extLst>
              </a:tr>
              <a:tr h="128439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Flujo de secuencia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69" marR="4869" marT="486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Paso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69" marR="4869" marT="4869" marB="0" anchor="b"/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Acción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69" marR="4869" marT="4869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523370552"/>
                  </a:ext>
                </a:extLst>
              </a:tr>
              <a:tr h="128439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69" marR="4869" marT="4869" marB="0" anchor="b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69" marR="4869" marT="4869" marB="0" anchor="ctr"/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s-MX" sz="1400" u="none" strike="noStrike" dirty="0">
                          <a:effectLst/>
                        </a:rPr>
                        <a:t>El usuario ingresa en la </a:t>
                      </a:r>
                      <a:r>
                        <a:rPr lang="es-MX" sz="1400" u="none" strike="noStrike" dirty="0" smtClean="0">
                          <a:effectLst/>
                        </a:rPr>
                        <a:t>pestaña ingresar de </a:t>
                      </a:r>
                      <a:r>
                        <a:rPr lang="es-MX" sz="1400" u="none" strike="noStrike" dirty="0">
                          <a:effectLst/>
                        </a:rPr>
                        <a:t>la página web. </a:t>
                      </a:r>
                      <a:endParaRPr lang="es-MX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69" marR="4869" marT="4869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719550418"/>
                  </a:ext>
                </a:extLst>
              </a:tr>
              <a:tr h="128439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69" marR="4869" marT="486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69" marR="4869" marT="4869" marB="0" anchor="b"/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s-MX" sz="1400" u="none" strike="noStrike">
                          <a:effectLst/>
                        </a:rPr>
                        <a:t>El usuario ingresa su nombre de usuario y contraseña.</a:t>
                      </a:r>
                      <a:endParaRPr lang="es-MX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69" marR="4869" marT="4869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271497254"/>
                  </a:ext>
                </a:extLst>
              </a:tr>
              <a:tr h="128439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Postcondición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69" marR="4869" marT="486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 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69" marR="4869" marT="4869" marB="0" anchor="b"/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s-MX" sz="1400" u="none" strike="noStrike" dirty="0">
                          <a:effectLst/>
                        </a:rPr>
                        <a:t>El usuario ingresa al sistema. </a:t>
                      </a:r>
                      <a:endParaRPr lang="es-MX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69" marR="4869" marT="4869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261823245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/>
          <p:nvPr/>
        </p:nvSpPr>
        <p:spPr>
          <a:xfrm>
            <a:off x="-217714" y="72571"/>
            <a:ext cx="9280388" cy="1015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190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</a:pPr>
            <a:r>
              <a:rPr lang="es-ES" sz="30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DICCIONARIO DE DATOS</a:t>
            </a:r>
          </a:p>
        </p:txBody>
      </p:sp>
      <p:pic>
        <p:nvPicPr>
          <p:cNvPr id="3" name="Imagen 2">
            <a:hlinkClick r:id="rId3" action="ppaction://hlinkfil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088371"/>
            <a:ext cx="9144000" cy="391306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 txBox="1"/>
          <p:nvPr/>
        </p:nvSpPr>
        <p:spPr>
          <a:xfrm>
            <a:off x="0" y="2270959"/>
            <a:ext cx="3915320" cy="601579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-190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</a:pPr>
            <a:r>
              <a:rPr lang="es-ES" sz="3000" b="1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NORMALIZACIÓN</a:t>
            </a:r>
          </a:p>
        </p:txBody>
      </p:sp>
      <p:pic>
        <p:nvPicPr>
          <p:cNvPr id="3" name="Imagen 2">
            <a:hlinkClick r:id="rId3" action="ppaction://hlinkfil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0416" y="0"/>
            <a:ext cx="4345764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/>
          <p:nvPr/>
        </p:nvSpPr>
        <p:spPr>
          <a:xfrm>
            <a:off x="-80865" y="164568"/>
            <a:ext cx="9224746" cy="646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s-ES" sz="36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MODELO </a:t>
            </a:r>
            <a:r>
              <a:rPr lang="es-ES" sz="3600" b="1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RELACIONAL</a:t>
            </a:r>
            <a:endParaRPr lang="es-ES" sz="36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Imagen 2">
            <a:hlinkClick r:id="rId3" action="ppaction://hlinkfile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175" y="970436"/>
            <a:ext cx="8284026" cy="41730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/>
          <p:nvPr/>
        </p:nvSpPr>
        <p:spPr>
          <a:xfrm>
            <a:off x="771181" y="132590"/>
            <a:ext cx="8286322" cy="646331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es-ES" sz="36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DIAGRAMA DE GANTT</a:t>
            </a:r>
            <a:r>
              <a:rPr lang="es-ES" sz="3600" b="1" i="0" u="sng" strike="noStrike" cap="none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 action="ppaction://hlinkfile"/>
              </a:rPr>
              <a:t>.</a:t>
            </a:r>
            <a:r>
              <a:rPr lang="es-ES" sz="36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86497" y="1993253"/>
            <a:ext cx="9144000" cy="16795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/>
          <p:nvPr/>
        </p:nvSpPr>
        <p:spPr>
          <a:xfrm>
            <a:off x="4260646" y="735338"/>
            <a:ext cx="3715566" cy="1013093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4603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725"/>
              <a:buFont typeface="Calibri"/>
              <a:buNone/>
            </a:pPr>
            <a:r>
              <a:rPr lang="es-ES" sz="2900" b="1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Información general del proyecto</a:t>
            </a:r>
          </a:p>
          <a:p>
            <a:pPr marL="0" marR="0" lvl="0" indent="-285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"/>
              <a:buFont typeface="Arial"/>
              <a:buNone/>
            </a:pPr>
            <a:endParaRPr sz="1800" b="1" i="0" u="none" strike="noStrike" cap="none">
              <a:solidFill>
                <a:srgbClr val="5E5C5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Shape 32"/>
          <p:cNvSpPr/>
          <p:nvPr/>
        </p:nvSpPr>
        <p:spPr>
          <a:xfrm>
            <a:off x="-151729" y="1463436"/>
            <a:ext cx="3808954" cy="214892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190500" algn="ctr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</a:pPr>
            <a:r>
              <a:rPr lang="es-ES" sz="3000" b="1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SISTEMA DE </a:t>
            </a:r>
            <a:r>
              <a:rPr lang="es-ES" sz="30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INFORMACIÓN</a:t>
            </a:r>
            <a:r>
              <a:rPr lang="es-ES" sz="3000" b="1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</a:p>
          <a:p>
            <a:pPr marL="0" marR="0" lvl="0" indent="-190500" algn="ctr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</a:pPr>
            <a:r>
              <a:rPr lang="es-ES" sz="3000" b="1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DOMICILIOS PIZZERIA LA ABUELA</a:t>
            </a:r>
          </a:p>
        </p:txBody>
      </p:sp>
      <p:sp>
        <p:nvSpPr>
          <p:cNvPr id="33" name="Shape 33"/>
          <p:cNvSpPr/>
          <p:nvPr/>
        </p:nvSpPr>
        <p:spPr>
          <a:xfrm>
            <a:off x="3828362" y="2098674"/>
            <a:ext cx="4930048" cy="2397451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17780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Calibri"/>
              <a:buNone/>
            </a:pPr>
            <a:r>
              <a:rPr lang="es-ES" sz="2800" b="0" i="0" u="none" strike="noStrike" cap="none" dirty="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Se pretende realizar un sistema de información que </a:t>
            </a:r>
            <a:r>
              <a:rPr lang="es-ES" sz="2800" b="0" i="0" u="none" strike="noStrike" cap="none" dirty="0" smtClean="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facilite a  </a:t>
            </a:r>
            <a:r>
              <a:rPr lang="es-ES" sz="2800" b="0" i="0" u="none" strike="noStrike" cap="none" dirty="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los clientes de la pizzería  hacer pedidos a domicilios por medio de la internet.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/>
          <p:nvPr/>
        </p:nvSpPr>
        <p:spPr>
          <a:xfrm>
            <a:off x="771181" y="132590"/>
            <a:ext cx="8286322" cy="646331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es-ES" sz="36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DIAGRAMA DE GANTT COSTOS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021" y="1094792"/>
            <a:ext cx="8591550" cy="39243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/>
          <p:nvPr/>
        </p:nvSpPr>
        <p:spPr>
          <a:xfrm>
            <a:off x="-87549" y="164568"/>
            <a:ext cx="9231549" cy="646331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s-ES" sz="3600" b="1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DIAGRAMA DE CLASES</a:t>
            </a:r>
          </a:p>
        </p:txBody>
      </p:sp>
      <p:pic>
        <p:nvPicPr>
          <p:cNvPr id="3" name="Imagen 2">
            <a:hlinkClick r:id="rId3" action="ppaction://hlinkfile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3775" y="1398491"/>
            <a:ext cx="9144000" cy="318309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/>
          <p:nvPr/>
        </p:nvSpPr>
        <p:spPr>
          <a:xfrm>
            <a:off x="771181" y="164568"/>
            <a:ext cx="8372819" cy="646331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es-ES" sz="36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DIAGRAMA DE DISTRIBUCIÓN</a:t>
            </a:r>
          </a:p>
        </p:txBody>
      </p:sp>
      <p:sp>
        <p:nvSpPr>
          <p:cNvPr id="201" name="Shape 201" descr="Imágenes integradas 1"/>
          <p:cNvSpPr/>
          <p:nvPr/>
        </p:nvSpPr>
        <p:spPr>
          <a:xfrm>
            <a:off x="84831" y="1789590"/>
            <a:ext cx="3171485" cy="317149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Shape 202" descr="Imágenes integradas 1"/>
          <p:cNvSpPr/>
          <p:nvPr/>
        </p:nvSpPr>
        <p:spPr>
          <a:xfrm>
            <a:off x="155575" y="92359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Imagen 2">
            <a:hlinkClick r:id="rId3" action="ppaction://hlinkfile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685" y="951901"/>
            <a:ext cx="6617466" cy="41235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/>
          <p:nvPr/>
        </p:nvSpPr>
        <p:spPr>
          <a:xfrm>
            <a:off x="771181" y="164568"/>
            <a:ext cx="8372700" cy="646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es-ES" sz="3600" b="1">
                <a:solidFill>
                  <a:schemeClr val="lt1"/>
                </a:solidFill>
              </a:rPr>
              <a:t>BASES DE DATOS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809" y="976991"/>
            <a:ext cx="6928323" cy="40401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/>
          <p:nvPr/>
        </p:nvSpPr>
        <p:spPr>
          <a:xfrm>
            <a:off x="771181" y="164568"/>
            <a:ext cx="8372700" cy="646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es-ES" sz="3600" b="1">
                <a:solidFill>
                  <a:schemeClr val="lt1"/>
                </a:solidFill>
              </a:rPr>
              <a:t>INSERCIÓN DE DATOS</a:t>
            </a:r>
          </a:p>
        </p:txBody>
      </p:sp>
      <p:sp>
        <p:nvSpPr>
          <p:cNvPr id="215" name="Shape 215" descr="Imágenes integradas 1"/>
          <p:cNvSpPr/>
          <p:nvPr/>
        </p:nvSpPr>
        <p:spPr>
          <a:xfrm>
            <a:off x="155575" y="92359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" y="1733550"/>
            <a:ext cx="9067800" cy="1676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/>
          <p:nvPr/>
        </p:nvSpPr>
        <p:spPr>
          <a:xfrm>
            <a:off x="771181" y="164568"/>
            <a:ext cx="8372700" cy="646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es-ES" sz="3600" b="1">
                <a:solidFill>
                  <a:schemeClr val="lt1"/>
                </a:solidFill>
              </a:rPr>
              <a:t>CONSULTAS JOINS</a:t>
            </a:r>
          </a:p>
        </p:txBody>
      </p:sp>
      <p:sp>
        <p:nvSpPr>
          <p:cNvPr id="223" name="Shape 223" descr="Imágenes integradas 1"/>
          <p:cNvSpPr/>
          <p:nvPr/>
        </p:nvSpPr>
        <p:spPr>
          <a:xfrm>
            <a:off x="155575" y="92359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09890"/>
            <a:ext cx="9010650" cy="714375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700" y="2468944"/>
            <a:ext cx="7715250" cy="13430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/>
          <p:nvPr/>
        </p:nvSpPr>
        <p:spPr>
          <a:xfrm>
            <a:off x="-80865" y="164568"/>
            <a:ext cx="9224746" cy="646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es-ES" sz="3600" b="1" dirty="0" smtClean="0">
                <a:solidFill>
                  <a:schemeClr val="lt1"/>
                </a:solidFill>
              </a:rPr>
              <a:t>SISTEMA CONTROL DE VERSIONES</a:t>
            </a:r>
            <a:endParaRPr lang="es-ES" sz="3600" b="1" dirty="0">
              <a:solidFill>
                <a:schemeClr val="lt1"/>
              </a:solidFill>
            </a:endParaRPr>
          </a:p>
        </p:txBody>
      </p:sp>
      <p:sp>
        <p:nvSpPr>
          <p:cNvPr id="230" name="Shape 230" descr="Imágenes integradas 1"/>
          <p:cNvSpPr/>
          <p:nvPr/>
        </p:nvSpPr>
        <p:spPr>
          <a:xfrm>
            <a:off x="155575" y="92359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1" name="Shape 2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1700" y="918293"/>
            <a:ext cx="6103299" cy="40279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 txBox="1"/>
          <p:nvPr/>
        </p:nvSpPr>
        <p:spPr>
          <a:xfrm>
            <a:off x="0" y="2270959"/>
            <a:ext cx="3915320" cy="601579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-190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</a:pPr>
            <a:r>
              <a:rPr lang="es-ES" sz="3000" b="1" i="0" u="none" strike="noStrike" cap="none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PROTOTIPO</a:t>
            </a:r>
            <a:endParaRPr lang="es-ES" sz="3000" b="1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26" name="Picture 2" descr="https://lh6.googleusercontent.com/1pN1Eb8geyWlR5QJWClvjHr8vrm3YqeozQMCwiMdJEbRGLCpCkC18kiAczdE66TZo6TqOkAzLGWSKwWY146bAeWBgA8UYA67zVJeytU94jg42IFNjQiqn7h13e3jlxVsCiFHaHL7">
            <a:hlinkClick r:id="rId3" action="ppaction://hlinkfil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5245" y="0"/>
            <a:ext cx="2907196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8641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 txBox="1"/>
          <p:nvPr/>
        </p:nvSpPr>
        <p:spPr>
          <a:xfrm>
            <a:off x="0" y="2270959"/>
            <a:ext cx="3915320" cy="601579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-190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</a:pPr>
            <a:r>
              <a:rPr lang="es-ES" sz="3000" b="1" i="0" u="none" strike="noStrike" cap="none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PRUEBAS DE SOFTWARE</a:t>
            </a:r>
            <a:endParaRPr lang="es-ES" sz="3000" b="1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Imagen 1">
            <a:hlinkClick r:id="rId3" action="ppaction://hlinkfil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2412" y="72328"/>
            <a:ext cx="2682086" cy="4154021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2159" y="2693439"/>
            <a:ext cx="2572948" cy="2450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563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 txBox="1"/>
          <p:nvPr/>
        </p:nvSpPr>
        <p:spPr>
          <a:xfrm>
            <a:off x="0" y="2270959"/>
            <a:ext cx="3614057" cy="601579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-190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</a:pPr>
            <a:r>
              <a:rPr lang="es-ES" sz="3000" b="1" i="0" u="none" strike="noStrike" cap="none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MANUAL DE USUARIO</a:t>
            </a:r>
            <a:endParaRPr lang="es-ES" sz="3000" b="1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Imagen 1">
            <a:hlinkClick r:id="rId3" action="ppaction://hlinkfil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9929" y="895348"/>
            <a:ext cx="4162425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851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 txBox="1"/>
          <p:nvPr/>
        </p:nvSpPr>
        <p:spPr>
          <a:xfrm>
            <a:off x="0" y="1639809"/>
            <a:ext cx="3591499" cy="120032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190500" algn="ctr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</a:pPr>
            <a:r>
              <a:rPr lang="es-ES" sz="30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PLANTEAMIENTO DEL PROBLEMA</a:t>
            </a:r>
          </a:p>
        </p:txBody>
      </p:sp>
      <p:sp>
        <p:nvSpPr>
          <p:cNvPr id="39" name="Shape 39"/>
          <p:cNvSpPr txBox="1"/>
          <p:nvPr/>
        </p:nvSpPr>
        <p:spPr>
          <a:xfrm>
            <a:off x="3800819" y="1149997"/>
            <a:ext cx="5155893" cy="4490639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17780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Calibri"/>
              <a:buNone/>
            </a:pPr>
            <a:r>
              <a:rPr lang="es-ES" sz="28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El restaurante pizzería la abuela no dispone de un sistema de información que facilite la manera por la cual se hacen pedidos para entregas a domicilio de las pizzas, lo cual ha generado desorden y decadencia del sistema de ventas.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 txBox="1"/>
          <p:nvPr/>
        </p:nvSpPr>
        <p:spPr>
          <a:xfrm>
            <a:off x="0" y="2270959"/>
            <a:ext cx="3614057" cy="601579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-190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</a:pPr>
            <a:r>
              <a:rPr lang="es-ES" sz="3000" b="1" i="0" u="none" strike="noStrike" cap="none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MANUAL TECNICO</a:t>
            </a:r>
            <a:endParaRPr lang="es-ES" sz="3000" b="1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Imagen 2">
            <a:hlinkClick r:id="rId3" action="ppaction://hlinkfil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2128" y="1054987"/>
            <a:ext cx="3427185" cy="3033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153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 txBox="1"/>
          <p:nvPr/>
        </p:nvSpPr>
        <p:spPr>
          <a:xfrm>
            <a:off x="0" y="2270959"/>
            <a:ext cx="3614057" cy="601579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-190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</a:pPr>
            <a:r>
              <a:rPr lang="es-ES" sz="3000" b="1" i="0" u="none" strike="noStrike" cap="none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MIGRACION DE BASE DE DATOS</a:t>
            </a:r>
            <a:endParaRPr lang="es-ES" sz="3000" b="1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Imagen 3">
            <a:hlinkClick r:id="rId3" action="ppaction://hlinkfil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9246" y="883297"/>
            <a:ext cx="4354287" cy="3110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385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 txBox="1"/>
          <p:nvPr/>
        </p:nvSpPr>
        <p:spPr>
          <a:xfrm>
            <a:off x="0" y="2270959"/>
            <a:ext cx="3614057" cy="601579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-190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</a:pPr>
            <a:r>
              <a:rPr lang="es-ES" sz="3000" b="1" i="0" u="none" strike="noStrike" cap="none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PLAN DE CAPACITACION</a:t>
            </a:r>
            <a:endParaRPr lang="es-ES" sz="3000" b="1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Imagen 3">
            <a:hlinkClick r:id="rId3" action="ppaction://hlinkfil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3670" y="684245"/>
            <a:ext cx="4251635" cy="3619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3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64"/>
          <p:cNvSpPr txBox="1"/>
          <p:nvPr/>
        </p:nvSpPr>
        <p:spPr>
          <a:xfrm>
            <a:off x="0" y="2283400"/>
            <a:ext cx="3614057" cy="601579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-190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</a:pPr>
            <a:r>
              <a:rPr lang="es-ES" sz="3000" b="1" i="0" u="none" strike="noStrike" cap="none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CONTRATACIÓN</a:t>
            </a:r>
            <a:endParaRPr lang="es-ES" sz="3000" b="1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Imagen 2">
            <a:hlinkClick r:id="rId2" action="ppaction://hlinkfil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9559" y="721565"/>
            <a:ext cx="3725247" cy="3725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7105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/>
          <p:nvPr/>
        </p:nvSpPr>
        <p:spPr>
          <a:xfrm>
            <a:off x="0" y="1871955"/>
            <a:ext cx="3539752" cy="59593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20320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</a:pPr>
            <a:r>
              <a:rPr lang="es-ES" sz="32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OBJETIVO GENERAL</a:t>
            </a:r>
          </a:p>
        </p:txBody>
      </p:sp>
      <p:pic>
        <p:nvPicPr>
          <p:cNvPr id="46" name="Shape 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14069" y="226247"/>
            <a:ext cx="1711363" cy="1457986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Shape 47"/>
          <p:cNvSpPr/>
          <p:nvPr/>
        </p:nvSpPr>
        <p:spPr>
          <a:xfrm>
            <a:off x="4084991" y="1792791"/>
            <a:ext cx="4572000" cy="285847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17780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Calibri"/>
              <a:buNone/>
            </a:pPr>
            <a:r>
              <a:rPr lang="es-ES" sz="2800" b="0" i="0" u="none" strike="noStrike" cap="none" dirty="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Implementar un sistema de información que permita </a:t>
            </a:r>
            <a:r>
              <a:rPr lang="es-ES" sz="2800" b="0" i="0" u="none" strike="noStrike" cap="none" dirty="0" smtClean="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el </a:t>
            </a:r>
            <a:r>
              <a:rPr lang="es-ES" sz="2800" b="0" i="0" u="none" strike="noStrike" cap="none" dirty="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manejo y administración de domicilios e inventario del restaurante pizzería la abuela.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/>
          <p:nvPr/>
        </p:nvSpPr>
        <p:spPr>
          <a:xfrm>
            <a:off x="528767" y="1959018"/>
            <a:ext cx="2404824" cy="1225464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203200" algn="ctr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</a:pPr>
            <a:r>
              <a:rPr lang="es-ES" sz="3200" b="1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OBJETIVOS</a:t>
            </a:r>
          </a:p>
          <a:p>
            <a:pPr marL="0" marR="0" lvl="0" indent="-203200" algn="ctr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</a:pPr>
            <a:r>
              <a:rPr lang="es-ES" sz="3200" b="1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ESPECÍFICOS</a:t>
            </a:r>
          </a:p>
        </p:txBody>
      </p:sp>
      <p:sp>
        <p:nvSpPr>
          <p:cNvPr id="53" name="Shape 53"/>
          <p:cNvSpPr/>
          <p:nvPr/>
        </p:nvSpPr>
        <p:spPr>
          <a:xfrm>
            <a:off x="3759891" y="250084"/>
            <a:ext cx="5384109" cy="5262466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endParaRPr sz="3000" b="0" i="0" u="none" strike="noStrike" cap="none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Arial"/>
              <a:buAutoNum type="arabicPeriod"/>
            </a:pPr>
            <a:r>
              <a:rPr lang="es-ES" sz="2800" b="0" i="0" u="none" strike="noStrike" cap="none" dirty="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Gestionar información del </a:t>
            </a:r>
            <a:r>
              <a:rPr lang="es-ES" sz="2800" b="0" i="0" u="none" strike="noStrike" cap="none" dirty="0" smtClean="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usuario</a:t>
            </a:r>
          </a:p>
          <a:p>
            <a:pPr marL="342900" indent="-342900">
              <a:lnSpc>
                <a:spcPct val="107000"/>
              </a:lnSpc>
              <a:buClr>
                <a:srgbClr val="595959"/>
              </a:buClr>
              <a:buSzPts val="2800"/>
              <a:buFont typeface="Arial"/>
              <a:buAutoNum type="arabicPeriod"/>
            </a:pPr>
            <a:r>
              <a:rPr lang="es-ES" sz="2800" dirty="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Obtener información del domicilio (menú, dirección y usuario</a:t>
            </a:r>
            <a:r>
              <a:rPr lang="es-ES" sz="2800" dirty="0" smtClean="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</a:p>
          <a:p>
            <a:pPr marL="342900" indent="-342900">
              <a:lnSpc>
                <a:spcPct val="107000"/>
              </a:lnSpc>
              <a:buClr>
                <a:srgbClr val="595959"/>
              </a:buClr>
              <a:buSzPts val="2800"/>
              <a:buFont typeface="Arial"/>
              <a:buAutoNum type="arabicPeriod"/>
            </a:pPr>
            <a:r>
              <a:rPr lang="es-ES" sz="2800" dirty="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Obtener la opinión de usuario</a:t>
            </a:r>
          </a:p>
          <a:p>
            <a:pPr>
              <a:lnSpc>
                <a:spcPct val="107000"/>
              </a:lnSpc>
              <a:buClr>
                <a:srgbClr val="595959"/>
              </a:buClr>
              <a:buSzPts val="2800"/>
            </a:pPr>
            <a:endParaRPr lang="es-ES" sz="2800" dirty="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Arial"/>
              <a:buAutoNum type="arabicPeriod"/>
            </a:pPr>
            <a:endParaRPr lang="es-ES" sz="2800" b="0" i="0" u="none" strike="noStrike" cap="none" dirty="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 dirty="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 dirty="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endParaRPr sz="30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-19050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endParaRPr sz="30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/>
          <p:nvPr/>
        </p:nvSpPr>
        <p:spPr>
          <a:xfrm>
            <a:off x="601339" y="1959018"/>
            <a:ext cx="2404824" cy="1225464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203200" algn="ctr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</a:pPr>
            <a:r>
              <a:rPr lang="es-ES" sz="3200" b="1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OBJETIVOS</a:t>
            </a:r>
          </a:p>
          <a:p>
            <a:pPr marL="0" marR="0" lvl="0" indent="-203200" algn="ctr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</a:pPr>
            <a:r>
              <a:rPr lang="es-ES" sz="3200" b="1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ESPECÍFICOS</a:t>
            </a:r>
          </a:p>
        </p:txBody>
      </p:sp>
      <p:sp>
        <p:nvSpPr>
          <p:cNvPr id="59" name="Shape 59"/>
          <p:cNvSpPr/>
          <p:nvPr/>
        </p:nvSpPr>
        <p:spPr>
          <a:xfrm>
            <a:off x="3973046" y="568404"/>
            <a:ext cx="5170954" cy="4241546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17780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Calibri"/>
              <a:buNone/>
            </a:pPr>
            <a:r>
              <a:rPr lang="es-ES" sz="28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4. Generar los datos de cada pedido a  domicilio que se debe realizar. </a:t>
            </a:r>
          </a:p>
          <a:p>
            <a:pPr marL="342900" marR="0" lvl="0" indent="-34290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-17780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Calibri"/>
              <a:buNone/>
            </a:pPr>
            <a:r>
              <a:rPr lang="es-ES" sz="28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5. Consultar los ingresos obtenidos por cada domicilio realizado.</a:t>
            </a:r>
          </a:p>
          <a:p>
            <a:pPr marL="0" marR="0" lvl="0" indent="-17780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-17780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Calibri"/>
              <a:buNone/>
            </a:pPr>
            <a:r>
              <a:rPr lang="es-ES" sz="28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6.Consultar estado del inventario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Shape 6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97853" y="19734"/>
            <a:ext cx="1848794" cy="1118248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Shape 65"/>
          <p:cNvSpPr/>
          <p:nvPr/>
        </p:nvSpPr>
        <p:spPr>
          <a:xfrm>
            <a:off x="3772030" y="1024390"/>
            <a:ext cx="5148301" cy="493321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17780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Calibri"/>
              <a:buNone/>
            </a:pPr>
            <a:r>
              <a:rPr lang="es-ES" sz="2400" b="0" i="0" u="none" strike="noStrike" cap="none" dirty="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Debido a que en la pizzería en el momento de realizar pedidos a domicilio se genera desorden se </a:t>
            </a:r>
            <a:r>
              <a:rPr lang="es-ES" sz="2400" b="0" i="0" u="none" strike="noStrike" cap="none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implementará</a:t>
            </a:r>
            <a:r>
              <a:rPr lang="es-ES" sz="2400" b="0" i="0" u="none" strike="noStrike" cap="none" dirty="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un sistema de información el cual permita controlar y gestionar los pedidos a domicilio. Esto mejoraría las ventas y los ingresos económicos de la pizzería y facilitara a los clientes realizar sus pedidos a domicilio.</a:t>
            </a:r>
            <a:r>
              <a:rPr lang="es-ES" sz="2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es-ES" sz="2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s-ES" sz="2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es-ES" sz="2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lang="es-ES" sz="2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Shape 66"/>
          <p:cNvSpPr/>
          <p:nvPr/>
        </p:nvSpPr>
        <p:spPr>
          <a:xfrm>
            <a:off x="381735" y="2279362"/>
            <a:ext cx="2735044" cy="58477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203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</a:pPr>
            <a:r>
              <a:rPr lang="es-ES" sz="3200" b="1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JUSTIFICACIÓN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/>
          <p:nvPr/>
        </p:nvSpPr>
        <p:spPr>
          <a:xfrm>
            <a:off x="0" y="2229884"/>
            <a:ext cx="3622032" cy="157427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190500" algn="ctr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</a:pPr>
            <a:r>
              <a:rPr lang="es-ES" sz="3000" b="1" i="0" u="none" strike="noStrike" cap="none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ALCANCE</a:t>
            </a:r>
            <a:endParaRPr lang="es-ES" sz="3000" b="1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" name="Shape 72"/>
          <p:cNvSpPr/>
          <p:nvPr/>
        </p:nvSpPr>
        <p:spPr>
          <a:xfrm>
            <a:off x="3747315" y="74647"/>
            <a:ext cx="5197902" cy="5006236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lvl="0" indent="-177800">
              <a:lnSpc>
                <a:spcPct val="107000"/>
              </a:lnSpc>
              <a:buClr>
                <a:srgbClr val="595959"/>
              </a:buClr>
              <a:buSzPts val="2800"/>
            </a:pPr>
            <a:r>
              <a:rPr lang="es-MX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Este sistema de información será desarrollado hasta su verificación de funcionamiento e implementación, destinado a la pizzería la abuela y sus clientes para su uso en la realización de pedidos a domicilio web.</a:t>
            </a:r>
            <a:endParaRPr lang="es-ES" sz="2800" b="0" i="0" u="none" strike="noStrike" cap="none" dirty="0">
              <a:solidFill>
                <a:schemeClr val="tx1">
                  <a:lumMod val="65000"/>
                  <a:lumOff val="3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3" name="Shape 7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48226" y="3649505"/>
            <a:ext cx="1229899" cy="1229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/>
          <p:nvPr/>
        </p:nvSpPr>
        <p:spPr>
          <a:xfrm>
            <a:off x="3635566" y="0"/>
            <a:ext cx="5508434" cy="5154616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600"/>
              <a:buFont typeface="Arial"/>
              <a:buChar char="•"/>
            </a:pPr>
            <a:r>
              <a:rPr lang="es-ES" sz="26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¿Cómo le gustaría que fuera su plataforma web?</a:t>
            </a:r>
          </a:p>
          <a:p>
            <a:pPr marL="742950" marR="0" lvl="0" indent="-2857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2600"/>
              <a:buFont typeface="Arial"/>
              <a:buChar char="•"/>
            </a:pPr>
            <a:r>
              <a:rPr lang="es-ES" sz="26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Principalmente que muestre cada menú y todos los productos que se venden</a:t>
            </a:r>
          </a:p>
          <a:p>
            <a:pPr marL="342900" marR="0" lvl="0" indent="-342900" algn="l" rtl="0">
              <a:lnSpc>
                <a:spcPct val="106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2600"/>
              <a:buFont typeface="Arial"/>
              <a:buChar char="•"/>
            </a:pPr>
            <a:r>
              <a:rPr lang="es-ES" sz="26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¿Quién maneja la plataforma?</a:t>
            </a:r>
          </a:p>
          <a:p>
            <a:pPr marL="742950" marR="0" lvl="0" indent="-2857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2600"/>
              <a:buFont typeface="Arial"/>
              <a:buChar char="•"/>
            </a:pPr>
            <a:r>
              <a:rPr lang="es-ES" sz="26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El dueño de la pizzería</a:t>
            </a:r>
          </a:p>
          <a:p>
            <a:pPr marL="342900" marR="0" lvl="0" indent="-342900" algn="l" rtl="0">
              <a:lnSpc>
                <a:spcPct val="106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2600"/>
              <a:buFont typeface="Arial"/>
              <a:buChar char="•"/>
            </a:pPr>
            <a:r>
              <a:rPr lang="es-ES" sz="26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¿La plataforma local requiere de internet?</a:t>
            </a:r>
          </a:p>
          <a:p>
            <a:pPr marL="742950" marR="0" lvl="0" indent="-2857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2600"/>
              <a:buFont typeface="Arial"/>
              <a:buChar char="•"/>
            </a:pPr>
            <a:r>
              <a:rPr lang="es-ES" sz="26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NO</a:t>
            </a:r>
          </a:p>
        </p:txBody>
      </p:sp>
      <p:sp>
        <p:nvSpPr>
          <p:cNvPr id="85" name="Shape 85"/>
          <p:cNvSpPr/>
          <p:nvPr/>
        </p:nvSpPr>
        <p:spPr>
          <a:xfrm>
            <a:off x="-161242" y="1939440"/>
            <a:ext cx="3796808" cy="115416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190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</a:pPr>
            <a:r>
              <a:rPr lang="es-ES" sz="3000" b="1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CUESTIONARIO ENTREVISTA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resentación SENA-GC-F-004-V1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931</TotalTime>
  <Words>646</Words>
  <Application>Microsoft Office PowerPoint</Application>
  <PresentationFormat>Presentación en pantalla (16:9)</PresentationFormat>
  <Paragraphs>112</Paragraphs>
  <Slides>34</Slides>
  <Notes>33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34</vt:i4>
      </vt:variant>
    </vt:vector>
  </HeadingPairs>
  <TitlesOfParts>
    <vt:vector size="39" baseType="lpstr">
      <vt:lpstr>Arial</vt:lpstr>
      <vt:lpstr>Calibri</vt:lpstr>
      <vt:lpstr>Symbol</vt:lpstr>
      <vt:lpstr>Times New Roman</vt:lpstr>
      <vt:lpstr>Presentación SENA-GC-F-004-V1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cp:lastModifiedBy>SOPORTE</cp:lastModifiedBy>
  <cp:revision>78</cp:revision>
  <dcterms:modified xsi:type="dcterms:W3CDTF">2018-06-27T11:28:40Z</dcterms:modified>
</cp:coreProperties>
</file>